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oxima Nova Bold" charset="1" panose="02000506030000020004"/>
      <p:regular r:id="rId15"/>
    </p:embeddedFont>
    <p:embeddedFont>
      <p:font typeface="Montserrat Bold" charset="1" panose="00000800000000000000"/>
      <p:regular r:id="rId16"/>
    </p:embeddedFont>
    <p:embeddedFont>
      <p:font typeface="Montserrat Medium" charset="1" panose="00000600000000000000"/>
      <p:regular r:id="rId17"/>
    </p:embeddedFont>
    <p:embeddedFont>
      <p:font typeface="Nunito Sans Expanded Bold" charset="1" panose="000000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Anton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410336"/>
            <a:ext cx="9144000" cy="10287000"/>
            <a:chOff x="0" y="0"/>
            <a:chExt cx="12014240" cy="135160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4240" cy="13516020"/>
            </a:xfrm>
            <a:custGeom>
              <a:avLst/>
              <a:gdLst/>
              <a:ahLst/>
              <a:cxnLst/>
              <a:rect r="r" b="b" t="t" l="l"/>
              <a:pathLst>
                <a:path h="13516020" w="12014240">
                  <a:moveTo>
                    <a:pt x="0" y="0"/>
                  </a:moveTo>
                  <a:lnTo>
                    <a:pt x="12014240" y="0"/>
                  </a:lnTo>
                  <a:lnTo>
                    <a:pt x="12014240" y="13516020"/>
                  </a:lnTo>
                  <a:lnTo>
                    <a:pt x="0" y="13516020"/>
                  </a:lnTo>
                  <a:close/>
                </a:path>
              </a:pathLst>
            </a:custGeom>
            <a:solidFill>
              <a:srgbClr val="76A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2014240" cy="13525545"/>
            </a:xfrm>
            <a:prstGeom prst="rect">
              <a:avLst/>
            </a:prstGeom>
          </p:spPr>
          <p:txBody>
            <a:bodyPr anchor="ctr" rtlCol="false" tIns="10183" lIns="10183" bIns="10183" rIns="10183"/>
            <a:lstStyle/>
            <a:p>
              <a:pPr algn="ctr">
                <a:lnSpc>
                  <a:spcPts val="56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4466" y="721992"/>
            <a:ext cx="15654834" cy="135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0"/>
              </a:lnSpc>
            </a:pPr>
            <a:r>
              <a:rPr lang="en-US" b="true" sz="5316" spc="281">
                <a:solidFill>
                  <a:srgbClr val="76ACE1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DỰ ĐOÁN ĐIỂM SỐ HỌC SINH TỪ THÔNG TIN CÁ NHÂN BẰNG MÔ HÌNH RANDOM FOREST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892248" y="4037935"/>
            <a:ext cx="6598608" cy="1734561"/>
          </a:xfrm>
          <a:custGeom>
            <a:avLst/>
            <a:gdLst/>
            <a:ahLst/>
            <a:cxnLst/>
            <a:rect r="r" b="b" t="t" l="l"/>
            <a:pathLst>
              <a:path h="1734561" w="6598608">
                <a:moveTo>
                  <a:pt x="0" y="0"/>
                </a:moveTo>
                <a:lnTo>
                  <a:pt x="6598608" y="0"/>
                </a:lnTo>
                <a:lnTo>
                  <a:pt x="6598608" y="1734561"/>
                </a:lnTo>
                <a:lnTo>
                  <a:pt x="0" y="1734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82035" y="4037935"/>
            <a:ext cx="6598608" cy="1734561"/>
          </a:xfrm>
          <a:custGeom>
            <a:avLst/>
            <a:gdLst/>
            <a:ahLst/>
            <a:cxnLst/>
            <a:rect r="r" b="b" t="t" l="l"/>
            <a:pathLst>
              <a:path h="1734561" w="6598608">
                <a:moveTo>
                  <a:pt x="0" y="0"/>
                </a:moveTo>
                <a:lnTo>
                  <a:pt x="6598608" y="0"/>
                </a:lnTo>
                <a:lnTo>
                  <a:pt x="6598608" y="1734561"/>
                </a:lnTo>
                <a:lnTo>
                  <a:pt x="0" y="173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50320" y="2878807"/>
            <a:ext cx="9350059" cy="9350059"/>
          </a:xfrm>
          <a:custGeom>
            <a:avLst/>
            <a:gdLst/>
            <a:ahLst/>
            <a:cxnLst/>
            <a:rect r="r" b="b" t="t" l="l"/>
            <a:pathLst>
              <a:path h="9350059" w="9350059">
                <a:moveTo>
                  <a:pt x="0" y="0"/>
                </a:moveTo>
                <a:lnTo>
                  <a:pt x="9350059" y="0"/>
                </a:lnTo>
                <a:lnTo>
                  <a:pt x="9350059" y="9350059"/>
                </a:lnTo>
                <a:lnTo>
                  <a:pt x="0" y="9350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61356" y="5503427"/>
            <a:ext cx="7509746" cy="7509746"/>
          </a:xfrm>
          <a:custGeom>
            <a:avLst/>
            <a:gdLst/>
            <a:ahLst/>
            <a:cxnLst/>
            <a:rect r="r" b="b" t="t" l="l"/>
            <a:pathLst>
              <a:path h="7509746" w="7509746">
                <a:moveTo>
                  <a:pt x="0" y="0"/>
                </a:moveTo>
                <a:lnTo>
                  <a:pt x="7509746" y="0"/>
                </a:lnTo>
                <a:lnTo>
                  <a:pt x="7509746" y="7509746"/>
                </a:lnTo>
                <a:lnTo>
                  <a:pt x="0" y="7509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17955" y="8022771"/>
            <a:ext cx="2693309" cy="2639443"/>
          </a:xfrm>
          <a:custGeom>
            <a:avLst/>
            <a:gdLst/>
            <a:ahLst/>
            <a:cxnLst/>
            <a:rect r="r" b="b" t="t" l="l"/>
            <a:pathLst>
              <a:path h="2639443" w="2693309">
                <a:moveTo>
                  <a:pt x="0" y="0"/>
                </a:moveTo>
                <a:lnTo>
                  <a:pt x="2693310" y="0"/>
                </a:lnTo>
                <a:lnTo>
                  <a:pt x="2693310" y="2639444"/>
                </a:lnTo>
                <a:lnTo>
                  <a:pt x="0" y="2639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725350" y="8394559"/>
            <a:ext cx="2693309" cy="2639443"/>
          </a:xfrm>
          <a:custGeom>
            <a:avLst/>
            <a:gdLst/>
            <a:ahLst/>
            <a:cxnLst/>
            <a:rect r="r" b="b" t="t" l="l"/>
            <a:pathLst>
              <a:path h="2639443" w="2693309">
                <a:moveTo>
                  <a:pt x="0" y="0"/>
                </a:moveTo>
                <a:lnTo>
                  <a:pt x="2693309" y="0"/>
                </a:lnTo>
                <a:lnTo>
                  <a:pt x="2693309" y="2639443"/>
                </a:lnTo>
                <a:lnTo>
                  <a:pt x="0" y="26394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970234">
            <a:off x="11754576" y="4409268"/>
            <a:ext cx="5869358" cy="4842220"/>
          </a:xfrm>
          <a:custGeom>
            <a:avLst/>
            <a:gdLst/>
            <a:ahLst/>
            <a:cxnLst/>
            <a:rect r="r" b="b" t="t" l="l"/>
            <a:pathLst>
              <a:path h="4842220" w="5869358">
                <a:moveTo>
                  <a:pt x="0" y="0"/>
                </a:moveTo>
                <a:lnTo>
                  <a:pt x="5869358" y="0"/>
                </a:lnTo>
                <a:lnTo>
                  <a:pt x="5869358" y="4842220"/>
                </a:lnTo>
                <a:lnTo>
                  <a:pt x="0" y="48422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585243">
            <a:off x="-159651" y="4329496"/>
            <a:ext cx="6677116" cy="5809091"/>
          </a:xfrm>
          <a:custGeom>
            <a:avLst/>
            <a:gdLst/>
            <a:ahLst/>
            <a:cxnLst/>
            <a:rect r="r" b="b" t="t" l="l"/>
            <a:pathLst>
              <a:path h="5809091" w="6677116">
                <a:moveTo>
                  <a:pt x="6677116" y="0"/>
                </a:moveTo>
                <a:lnTo>
                  <a:pt x="0" y="0"/>
                </a:lnTo>
                <a:lnTo>
                  <a:pt x="0" y="5809091"/>
                </a:lnTo>
                <a:lnTo>
                  <a:pt x="6677116" y="5809091"/>
                </a:lnTo>
                <a:lnTo>
                  <a:pt x="6677116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9883" y="4190488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2"/>
                </a:lnTo>
                <a:lnTo>
                  <a:pt x="0" y="15267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92348" y="-10249370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3"/>
                </a:lnTo>
                <a:lnTo>
                  <a:pt x="0" y="1526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1691" y="283789"/>
            <a:ext cx="16204740" cy="744911"/>
            <a:chOff x="0" y="0"/>
            <a:chExt cx="21606320" cy="9932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49739" y="-66675"/>
              <a:ext cx="6888179" cy="622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MỤC LỤC</a:t>
              </a:r>
            </a:p>
          </p:txBody>
        </p:sp>
        <p:sp>
          <p:nvSpPr>
            <p:cNvPr name="AutoShape 6" id="6"/>
            <p:cNvSpPr/>
            <p:nvPr/>
          </p:nvSpPr>
          <p:spPr>
            <a:xfrm flipV="true">
              <a:off x="649739" y="772161"/>
              <a:ext cx="20956581" cy="0"/>
            </a:xfrm>
            <a:prstGeom prst="line">
              <a:avLst/>
            </a:prstGeom>
            <a:ln cap="flat" w="25400">
              <a:solidFill>
                <a:srgbClr val="5B9AD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551107"/>
              <a:ext cx="442108" cy="44210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9A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38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222354" y="3536490"/>
            <a:ext cx="6313193" cy="6163255"/>
          </a:xfrm>
          <a:custGeom>
            <a:avLst/>
            <a:gdLst/>
            <a:ahLst/>
            <a:cxnLst/>
            <a:rect r="r" b="b" t="t" l="l"/>
            <a:pathLst>
              <a:path h="6163255" w="6313193">
                <a:moveTo>
                  <a:pt x="0" y="0"/>
                </a:moveTo>
                <a:lnTo>
                  <a:pt x="6313193" y="0"/>
                </a:lnTo>
                <a:lnTo>
                  <a:pt x="6313193" y="6163255"/>
                </a:lnTo>
                <a:lnTo>
                  <a:pt x="0" y="6163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224610" y="2151881"/>
            <a:ext cx="7849405" cy="874356"/>
            <a:chOff x="0" y="0"/>
            <a:chExt cx="10465873" cy="11658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12687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528"/>
                  </a:lnSpc>
                </a:pPr>
                <a:r>
                  <a:rPr lang="en-US" b="true" sz="2400" spc="352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GIỚI THIỆU ĐỀ TÀI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28FA4">
                      <a:alpha val="0"/>
                    </a:srgbClr>
                  </a:gs>
                  <a:gs pos="50000">
                    <a:srgbClr val="CD3DA0">
                      <a:alpha val="0"/>
                    </a:srgbClr>
                  </a:gs>
                  <a:gs pos="100000">
                    <a:srgbClr val="3B7AA8">
                      <a:alpha val="0"/>
                    </a:srgbClr>
                  </a:gs>
                </a:gsLst>
                <a:path path="circle">
                  <a:fillToRect l="50000" r="50000" t="50000" b="50000"/>
                </a:path>
              </a:gra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1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8224610" y="5489324"/>
            <a:ext cx="7849405" cy="874356"/>
            <a:chOff x="0" y="0"/>
            <a:chExt cx="10465873" cy="116580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212687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528"/>
                  </a:lnSpc>
                </a:pPr>
                <a:r>
                  <a:rPr lang="en-US" b="true" sz="2400" spc="352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KẾT QUẢ THỰC NGHIỆM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4</a:t>
                </a: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8224610" y="3264362"/>
            <a:ext cx="7849405" cy="874356"/>
            <a:chOff x="0" y="0"/>
            <a:chExt cx="10465873" cy="116580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12687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528"/>
                  </a:lnSpc>
                </a:pPr>
                <a:r>
                  <a:rPr lang="en-US" b="true" sz="2400" spc="352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HỆ THỐNG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2</a:t>
                </a: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8224610" y="6601804"/>
            <a:ext cx="7849405" cy="874356"/>
            <a:chOff x="0" y="0"/>
            <a:chExt cx="10465873" cy="116580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212687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528"/>
                  </a:lnSpc>
                </a:pPr>
                <a:r>
                  <a:rPr lang="en-US" b="true" sz="2400" spc="352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ĐÁNH GIÁ HIỆU SUẤT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5</a:t>
                </a:r>
              </a:p>
            </p:txBody>
          </p:sp>
        </p:grpSp>
      </p:grpSp>
      <p:grpSp>
        <p:nvGrpSpPr>
          <p:cNvPr name="Group 39" id="39"/>
          <p:cNvGrpSpPr/>
          <p:nvPr/>
        </p:nvGrpSpPr>
        <p:grpSpPr>
          <a:xfrm rot="0">
            <a:off x="8224610" y="4376843"/>
            <a:ext cx="7849405" cy="874356"/>
            <a:chOff x="0" y="0"/>
            <a:chExt cx="10465873" cy="1165808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212687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528"/>
                  </a:lnSpc>
                </a:pPr>
                <a:r>
                  <a:rPr lang="en-US" b="true" sz="2400" spc="352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TIỀN XỬ LÝ VÀ TRAINING</a:t>
                </a: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3</a:t>
                </a: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8224610" y="7714285"/>
            <a:ext cx="7849405" cy="874356"/>
            <a:chOff x="0" y="0"/>
            <a:chExt cx="10465873" cy="1165808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57150"/>
                <a:ext cx="212687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528"/>
                  </a:lnSpc>
                </a:pPr>
                <a:r>
                  <a:rPr lang="en-US" b="true" sz="2400" spc="352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KẾT LUẬN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333231"/>
                </a:solidFill>
                <a:prstDash val="solid"/>
                <a:round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6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9883" y="4190488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2"/>
                </a:lnTo>
                <a:lnTo>
                  <a:pt x="0" y="15267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92348" y="-10249370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3"/>
                </a:lnTo>
                <a:lnTo>
                  <a:pt x="0" y="1526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1691" y="283789"/>
            <a:ext cx="16204740" cy="1095177"/>
            <a:chOff x="0" y="0"/>
            <a:chExt cx="21606320" cy="14602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49739" y="-66675"/>
              <a:ext cx="6888179" cy="622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GIỚI THIỆU ĐỀ TÀI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49739" y="928106"/>
              <a:ext cx="9046457" cy="532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649739" y="772161"/>
              <a:ext cx="20956581" cy="0"/>
            </a:xfrm>
            <a:prstGeom prst="line">
              <a:avLst/>
            </a:prstGeom>
            <a:ln cap="flat" w="25400">
              <a:solidFill>
                <a:srgbClr val="5B9AD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551107"/>
              <a:ext cx="442108" cy="44210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9ADB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38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3493371" y="1378966"/>
            <a:ext cx="11301259" cy="6046174"/>
          </a:xfrm>
          <a:custGeom>
            <a:avLst/>
            <a:gdLst/>
            <a:ahLst/>
            <a:cxnLst/>
            <a:rect r="r" b="b" t="t" l="l"/>
            <a:pathLst>
              <a:path h="6046174" w="11301259">
                <a:moveTo>
                  <a:pt x="0" y="0"/>
                </a:moveTo>
                <a:lnTo>
                  <a:pt x="11301258" y="0"/>
                </a:lnTo>
                <a:lnTo>
                  <a:pt x="11301258" y="6046174"/>
                </a:lnTo>
                <a:lnTo>
                  <a:pt x="0" y="6046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47330" y="7966011"/>
            <a:ext cx="13393341" cy="164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279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Mục tiêu: Dự đoán 3 môn: Toán, Đọc hiểu, Viết</a:t>
            </a:r>
          </a:p>
          <a:p>
            <a:pPr algn="l">
              <a:lnSpc>
                <a:spcPts val="4329"/>
              </a:lnSpc>
            </a:pPr>
            <a:r>
              <a:rPr lang="en-US" sz="3279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Dựa vào các thông tin không liên quan trực tiếp đến học lực:</a:t>
            </a:r>
          </a:p>
          <a:p>
            <a:pPr algn="l">
              <a:lnSpc>
                <a:spcPts val="4329"/>
              </a:lnSpc>
            </a:pPr>
            <a:r>
              <a:rPr lang="en-US" sz="3279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Giới tính, sắc tộc, học vấn phụ huynh, loại bữa trưa, khóa luyện thi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9883" y="4190488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2"/>
                </a:lnTo>
                <a:lnTo>
                  <a:pt x="0" y="15267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92348" y="-10249370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3"/>
                </a:lnTo>
                <a:lnTo>
                  <a:pt x="0" y="1526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1691" y="283789"/>
            <a:ext cx="16204740" cy="744911"/>
            <a:chOff x="0" y="0"/>
            <a:chExt cx="21606320" cy="9932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49739" y="-66675"/>
              <a:ext cx="6888179" cy="622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HỆ THỐNG</a:t>
              </a:r>
            </a:p>
          </p:txBody>
        </p:sp>
        <p:sp>
          <p:nvSpPr>
            <p:cNvPr name="AutoShape 6" id="6"/>
            <p:cNvSpPr/>
            <p:nvPr/>
          </p:nvSpPr>
          <p:spPr>
            <a:xfrm flipV="true">
              <a:off x="649739" y="772161"/>
              <a:ext cx="20956581" cy="0"/>
            </a:xfrm>
            <a:prstGeom prst="line">
              <a:avLst/>
            </a:prstGeom>
            <a:ln cap="flat" w="25400">
              <a:solidFill>
                <a:srgbClr val="5B9AD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551107"/>
              <a:ext cx="442108" cy="44210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9A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38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2691549" y="3064361"/>
            <a:ext cx="3410165" cy="1425287"/>
            <a:chOff x="0" y="0"/>
            <a:chExt cx="921174" cy="3850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1174" cy="385007"/>
            </a:xfrm>
            <a:custGeom>
              <a:avLst/>
              <a:gdLst/>
              <a:ahLst/>
              <a:cxnLst/>
              <a:rect r="r" b="b" t="t" l="l"/>
              <a:pathLst>
                <a:path h="385007" w="921174">
                  <a:moveTo>
                    <a:pt x="115783" y="0"/>
                  </a:moveTo>
                  <a:lnTo>
                    <a:pt x="805392" y="0"/>
                  </a:lnTo>
                  <a:cubicBezTo>
                    <a:pt x="869337" y="0"/>
                    <a:pt x="921174" y="51838"/>
                    <a:pt x="921174" y="115783"/>
                  </a:cubicBezTo>
                  <a:lnTo>
                    <a:pt x="921174" y="269224"/>
                  </a:lnTo>
                  <a:cubicBezTo>
                    <a:pt x="921174" y="333169"/>
                    <a:pt x="869337" y="385007"/>
                    <a:pt x="805392" y="385007"/>
                  </a:cubicBezTo>
                  <a:lnTo>
                    <a:pt x="115783" y="385007"/>
                  </a:lnTo>
                  <a:cubicBezTo>
                    <a:pt x="51838" y="385007"/>
                    <a:pt x="0" y="333169"/>
                    <a:pt x="0" y="269224"/>
                  </a:cubicBezTo>
                  <a:lnTo>
                    <a:pt x="0" y="115783"/>
                  </a:lnTo>
                  <a:cubicBezTo>
                    <a:pt x="0" y="51838"/>
                    <a:pt x="51838" y="0"/>
                    <a:pt x="115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921174" cy="385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4"/>
                </a:lnSpc>
              </a:pPr>
              <a:r>
                <a:rPr lang="en-US" b="true" sz="217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Nạp &amp; kiểm tra dữ liệu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497219" y="3064361"/>
            <a:ext cx="3410165" cy="1425287"/>
            <a:chOff x="0" y="0"/>
            <a:chExt cx="921174" cy="3850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1174" cy="385007"/>
            </a:xfrm>
            <a:custGeom>
              <a:avLst/>
              <a:gdLst/>
              <a:ahLst/>
              <a:cxnLst/>
              <a:rect r="r" b="b" t="t" l="l"/>
              <a:pathLst>
                <a:path h="385007" w="921174">
                  <a:moveTo>
                    <a:pt x="115783" y="0"/>
                  </a:moveTo>
                  <a:lnTo>
                    <a:pt x="805392" y="0"/>
                  </a:lnTo>
                  <a:cubicBezTo>
                    <a:pt x="869337" y="0"/>
                    <a:pt x="921174" y="51838"/>
                    <a:pt x="921174" y="115783"/>
                  </a:cubicBezTo>
                  <a:lnTo>
                    <a:pt x="921174" y="269224"/>
                  </a:lnTo>
                  <a:cubicBezTo>
                    <a:pt x="921174" y="333169"/>
                    <a:pt x="869337" y="385007"/>
                    <a:pt x="805392" y="385007"/>
                  </a:cubicBezTo>
                  <a:lnTo>
                    <a:pt x="115783" y="385007"/>
                  </a:lnTo>
                  <a:cubicBezTo>
                    <a:pt x="51838" y="385007"/>
                    <a:pt x="0" y="333169"/>
                    <a:pt x="0" y="269224"/>
                  </a:cubicBezTo>
                  <a:lnTo>
                    <a:pt x="0" y="115783"/>
                  </a:lnTo>
                  <a:cubicBezTo>
                    <a:pt x="0" y="51838"/>
                    <a:pt x="51838" y="0"/>
                    <a:pt x="115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921174" cy="385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4"/>
                </a:lnSpc>
              </a:pPr>
              <a:r>
                <a:rPr lang="en-US" b="true" sz="217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Mã hóa biến phân loại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65074" y="3064361"/>
            <a:ext cx="3410165" cy="1425287"/>
            <a:chOff x="0" y="0"/>
            <a:chExt cx="921174" cy="3850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21174" cy="385007"/>
            </a:xfrm>
            <a:custGeom>
              <a:avLst/>
              <a:gdLst/>
              <a:ahLst/>
              <a:cxnLst/>
              <a:rect r="r" b="b" t="t" l="l"/>
              <a:pathLst>
                <a:path h="385007" w="921174">
                  <a:moveTo>
                    <a:pt x="115783" y="0"/>
                  </a:moveTo>
                  <a:lnTo>
                    <a:pt x="805392" y="0"/>
                  </a:lnTo>
                  <a:cubicBezTo>
                    <a:pt x="869337" y="0"/>
                    <a:pt x="921174" y="51838"/>
                    <a:pt x="921174" y="115783"/>
                  </a:cubicBezTo>
                  <a:lnTo>
                    <a:pt x="921174" y="269224"/>
                  </a:lnTo>
                  <a:cubicBezTo>
                    <a:pt x="921174" y="333169"/>
                    <a:pt x="869337" y="385007"/>
                    <a:pt x="805392" y="385007"/>
                  </a:cubicBezTo>
                  <a:lnTo>
                    <a:pt x="115783" y="385007"/>
                  </a:lnTo>
                  <a:cubicBezTo>
                    <a:pt x="51838" y="385007"/>
                    <a:pt x="0" y="333169"/>
                    <a:pt x="0" y="269224"/>
                  </a:cubicBezTo>
                  <a:lnTo>
                    <a:pt x="0" y="115783"/>
                  </a:lnTo>
                  <a:cubicBezTo>
                    <a:pt x="0" y="51838"/>
                    <a:pt x="51838" y="0"/>
                    <a:pt x="115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921174" cy="385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4"/>
                </a:lnSpc>
              </a:pPr>
              <a:r>
                <a:rPr lang="en-US" b="true" sz="217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Chia tập train/test (80% / 20%)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74872" y="6124123"/>
            <a:ext cx="3410165" cy="1425287"/>
            <a:chOff x="0" y="0"/>
            <a:chExt cx="921174" cy="3850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1174" cy="385007"/>
            </a:xfrm>
            <a:custGeom>
              <a:avLst/>
              <a:gdLst/>
              <a:ahLst/>
              <a:cxnLst/>
              <a:rect r="r" b="b" t="t" l="l"/>
              <a:pathLst>
                <a:path h="385007" w="921174">
                  <a:moveTo>
                    <a:pt x="115783" y="0"/>
                  </a:moveTo>
                  <a:lnTo>
                    <a:pt x="805392" y="0"/>
                  </a:lnTo>
                  <a:cubicBezTo>
                    <a:pt x="869337" y="0"/>
                    <a:pt x="921174" y="51838"/>
                    <a:pt x="921174" y="115783"/>
                  </a:cubicBezTo>
                  <a:lnTo>
                    <a:pt x="921174" y="269224"/>
                  </a:lnTo>
                  <a:cubicBezTo>
                    <a:pt x="921174" y="333169"/>
                    <a:pt x="869337" y="385007"/>
                    <a:pt x="805392" y="385007"/>
                  </a:cubicBezTo>
                  <a:lnTo>
                    <a:pt x="115783" y="385007"/>
                  </a:lnTo>
                  <a:cubicBezTo>
                    <a:pt x="51838" y="385007"/>
                    <a:pt x="0" y="333169"/>
                    <a:pt x="0" y="269224"/>
                  </a:cubicBezTo>
                  <a:lnTo>
                    <a:pt x="0" y="115783"/>
                  </a:lnTo>
                  <a:cubicBezTo>
                    <a:pt x="0" y="51838"/>
                    <a:pt x="51838" y="0"/>
                    <a:pt x="115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921174" cy="385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4"/>
                </a:lnSpc>
              </a:pPr>
              <a:r>
                <a:rPr lang="en-US" b="true" sz="217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Huấn luyện 3 mô hình RFR cho từng môn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92379" y="6124123"/>
            <a:ext cx="3410165" cy="1425287"/>
            <a:chOff x="0" y="0"/>
            <a:chExt cx="921174" cy="38500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21174" cy="385007"/>
            </a:xfrm>
            <a:custGeom>
              <a:avLst/>
              <a:gdLst/>
              <a:ahLst/>
              <a:cxnLst/>
              <a:rect r="r" b="b" t="t" l="l"/>
              <a:pathLst>
                <a:path h="385007" w="921174">
                  <a:moveTo>
                    <a:pt x="115783" y="0"/>
                  </a:moveTo>
                  <a:lnTo>
                    <a:pt x="805392" y="0"/>
                  </a:lnTo>
                  <a:cubicBezTo>
                    <a:pt x="869337" y="0"/>
                    <a:pt x="921174" y="51838"/>
                    <a:pt x="921174" y="115783"/>
                  </a:cubicBezTo>
                  <a:lnTo>
                    <a:pt x="921174" y="269224"/>
                  </a:lnTo>
                  <a:cubicBezTo>
                    <a:pt x="921174" y="333169"/>
                    <a:pt x="869337" y="385007"/>
                    <a:pt x="805392" y="385007"/>
                  </a:cubicBezTo>
                  <a:lnTo>
                    <a:pt x="115783" y="385007"/>
                  </a:lnTo>
                  <a:cubicBezTo>
                    <a:pt x="51838" y="385007"/>
                    <a:pt x="0" y="333169"/>
                    <a:pt x="0" y="269224"/>
                  </a:cubicBezTo>
                  <a:lnTo>
                    <a:pt x="0" y="115783"/>
                  </a:lnTo>
                  <a:cubicBezTo>
                    <a:pt x="0" y="51838"/>
                    <a:pt x="51838" y="0"/>
                    <a:pt x="115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921174" cy="385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4"/>
                </a:lnSpc>
              </a:pPr>
              <a:r>
                <a:rPr lang="en-US" b="true" sz="217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Dự đoán điểm &amp; đánh giá sai số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561996" y="3212271"/>
            <a:ext cx="1935223" cy="1129467"/>
          </a:xfrm>
          <a:custGeom>
            <a:avLst/>
            <a:gdLst/>
            <a:ahLst/>
            <a:cxnLst/>
            <a:rect r="r" b="b" t="t" l="l"/>
            <a:pathLst>
              <a:path h="1129467" w="1935223">
                <a:moveTo>
                  <a:pt x="0" y="0"/>
                </a:moveTo>
                <a:lnTo>
                  <a:pt x="1935223" y="0"/>
                </a:lnTo>
                <a:lnTo>
                  <a:pt x="1935223" y="1129466"/>
                </a:lnTo>
                <a:lnTo>
                  <a:pt x="0" y="1129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12761" y="3212271"/>
            <a:ext cx="1935223" cy="1129467"/>
          </a:xfrm>
          <a:custGeom>
            <a:avLst/>
            <a:gdLst/>
            <a:ahLst/>
            <a:cxnLst/>
            <a:rect r="r" b="b" t="t" l="l"/>
            <a:pathLst>
              <a:path h="1129467" w="1935223">
                <a:moveTo>
                  <a:pt x="0" y="0"/>
                </a:moveTo>
                <a:lnTo>
                  <a:pt x="1935223" y="0"/>
                </a:lnTo>
                <a:lnTo>
                  <a:pt x="1935223" y="1129466"/>
                </a:lnTo>
                <a:lnTo>
                  <a:pt x="0" y="1129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229851" y="3212271"/>
            <a:ext cx="1935223" cy="1129467"/>
          </a:xfrm>
          <a:custGeom>
            <a:avLst/>
            <a:gdLst/>
            <a:ahLst/>
            <a:cxnLst/>
            <a:rect r="r" b="b" t="t" l="l"/>
            <a:pathLst>
              <a:path h="1129467" w="1935223">
                <a:moveTo>
                  <a:pt x="0" y="0"/>
                </a:moveTo>
                <a:lnTo>
                  <a:pt x="1935223" y="0"/>
                </a:lnTo>
                <a:lnTo>
                  <a:pt x="1935223" y="1129466"/>
                </a:lnTo>
                <a:lnTo>
                  <a:pt x="0" y="1129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639649" y="6272033"/>
            <a:ext cx="1935223" cy="1129467"/>
          </a:xfrm>
          <a:custGeom>
            <a:avLst/>
            <a:gdLst/>
            <a:ahLst/>
            <a:cxnLst/>
            <a:rect r="r" b="b" t="t" l="l"/>
            <a:pathLst>
              <a:path h="1129467" w="1935223">
                <a:moveTo>
                  <a:pt x="0" y="0"/>
                </a:moveTo>
                <a:lnTo>
                  <a:pt x="1935223" y="0"/>
                </a:lnTo>
                <a:lnTo>
                  <a:pt x="1935223" y="1129467"/>
                </a:lnTo>
                <a:lnTo>
                  <a:pt x="0" y="1129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557156" y="6272033"/>
            <a:ext cx="1935223" cy="1129467"/>
          </a:xfrm>
          <a:custGeom>
            <a:avLst/>
            <a:gdLst/>
            <a:ahLst/>
            <a:cxnLst/>
            <a:rect r="r" b="b" t="t" l="l"/>
            <a:pathLst>
              <a:path h="1129467" w="1935223">
                <a:moveTo>
                  <a:pt x="0" y="0"/>
                </a:moveTo>
                <a:lnTo>
                  <a:pt x="1935223" y="0"/>
                </a:lnTo>
                <a:lnTo>
                  <a:pt x="1935223" y="1129467"/>
                </a:lnTo>
                <a:lnTo>
                  <a:pt x="0" y="1129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9883" y="4190488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2"/>
                </a:lnTo>
                <a:lnTo>
                  <a:pt x="0" y="15267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92348" y="-10249370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3"/>
                </a:lnTo>
                <a:lnTo>
                  <a:pt x="0" y="1526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1691" y="283789"/>
            <a:ext cx="16204740" cy="744911"/>
            <a:chOff x="0" y="0"/>
            <a:chExt cx="21606320" cy="9932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49739" y="-66675"/>
              <a:ext cx="6888179" cy="622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TIỀN XỬ LÝ VÀ TRAINING</a:t>
              </a:r>
            </a:p>
          </p:txBody>
        </p:sp>
        <p:sp>
          <p:nvSpPr>
            <p:cNvPr name="AutoShape 6" id="6"/>
            <p:cNvSpPr/>
            <p:nvPr/>
          </p:nvSpPr>
          <p:spPr>
            <a:xfrm flipV="true">
              <a:off x="649739" y="772161"/>
              <a:ext cx="20956581" cy="0"/>
            </a:xfrm>
            <a:prstGeom prst="line">
              <a:avLst/>
            </a:prstGeom>
            <a:ln cap="flat" w="25400">
              <a:solidFill>
                <a:srgbClr val="5B9AD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551107"/>
              <a:ext cx="442108" cy="44210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9A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38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-5400000">
            <a:off x="11603839" y="-505638"/>
            <a:ext cx="8571215" cy="7339102"/>
          </a:xfrm>
          <a:custGeom>
            <a:avLst/>
            <a:gdLst/>
            <a:ahLst/>
            <a:cxnLst/>
            <a:rect r="r" b="b" t="t" l="l"/>
            <a:pathLst>
              <a:path h="7339102" w="8571215">
                <a:moveTo>
                  <a:pt x="0" y="0"/>
                </a:moveTo>
                <a:lnTo>
                  <a:pt x="8571214" y="0"/>
                </a:lnTo>
                <a:lnTo>
                  <a:pt x="8571214" y="7339102"/>
                </a:lnTo>
                <a:lnTo>
                  <a:pt x="0" y="7339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31979" y="886983"/>
            <a:ext cx="7885032" cy="7500637"/>
          </a:xfrm>
          <a:custGeom>
            <a:avLst/>
            <a:gdLst/>
            <a:ahLst/>
            <a:cxnLst/>
            <a:rect r="r" b="b" t="t" l="l"/>
            <a:pathLst>
              <a:path h="7500637" w="7885032">
                <a:moveTo>
                  <a:pt x="0" y="0"/>
                </a:moveTo>
                <a:lnTo>
                  <a:pt x="7885032" y="0"/>
                </a:lnTo>
                <a:lnTo>
                  <a:pt x="7885032" y="7500637"/>
                </a:lnTo>
                <a:lnTo>
                  <a:pt x="0" y="750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7972967"/>
            <a:ext cx="9999821" cy="178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0198" indent="-300099" lvl="1">
              <a:lnSpc>
                <a:spcPts val="4753"/>
              </a:lnSpc>
              <a:buFont typeface="Arial"/>
              <a:buChar char="•"/>
            </a:pPr>
            <a:r>
              <a:rPr lang="en-US" sz="2779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Check</a:t>
            </a:r>
            <a:r>
              <a:rPr lang="en-US" sz="2779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 giá trị thiếu</a:t>
            </a:r>
          </a:p>
          <a:p>
            <a:pPr algn="l" marL="600198" indent="-300099" lvl="1">
              <a:lnSpc>
                <a:spcPts val="4753"/>
              </a:lnSpc>
              <a:buFont typeface="Arial"/>
              <a:buChar char="•"/>
            </a:pPr>
            <a:r>
              <a:rPr lang="en-US" sz="2779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Các cột đầu vào (feature): 5 yếu tố dạng phân loại</a:t>
            </a:r>
          </a:p>
          <a:p>
            <a:pPr algn="l" marL="600198" indent="-300099" lvl="1">
              <a:lnSpc>
                <a:spcPts val="4753"/>
              </a:lnSpc>
              <a:buFont typeface="Arial"/>
              <a:buChar char="•"/>
            </a:pPr>
            <a:r>
              <a:rPr lang="en-US" sz="2779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Mỗi mô hình Random Forest huấn luyện trên 5 feature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2149" y="2245529"/>
            <a:ext cx="1344692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41325" y="3930774"/>
            <a:ext cx="807125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70154" y="6383072"/>
            <a:ext cx="2427309" cy="1462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parental level of education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83448" y="4165498"/>
            <a:ext cx="1052870" cy="4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lunch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81960" y="6383072"/>
            <a:ext cx="2954357" cy="1462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 preparation course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9883" y="4190488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2"/>
                </a:lnTo>
                <a:lnTo>
                  <a:pt x="0" y="15267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92348" y="-10249370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3"/>
                </a:lnTo>
                <a:lnTo>
                  <a:pt x="0" y="1526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1691" y="283789"/>
            <a:ext cx="16204740" cy="744911"/>
            <a:chOff x="0" y="0"/>
            <a:chExt cx="21606320" cy="9932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49739" y="-66675"/>
              <a:ext cx="6888179" cy="622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 QUẢ THỰC NGHIỆM</a:t>
              </a:r>
            </a:p>
          </p:txBody>
        </p:sp>
        <p:sp>
          <p:nvSpPr>
            <p:cNvPr name="AutoShape 6" id="6"/>
            <p:cNvSpPr/>
            <p:nvPr/>
          </p:nvSpPr>
          <p:spPr>
            <a:xfrm flipV="true">
              <a:off x="649739" y="772161"/>
              <a:ext cx="20956581" cy="0"/>
            </a:xfrm>
            <a:prstGeom prst="line">
              <a:avLst/>
            </a:prstGeom>
            <a:ln cap="flat" w="25400">
              <a:solidFill>
                <a:srgbClr val="5B9AD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551107"/>
              <a:ext cx="442108" cy="44210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9A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38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407358" y="2230600"/>
            <a:ext cx="6097977" cy="5574546"/>
          </a:xfrm>
          <a:custGeom>
            <a:avLst/>
            <a:gdLst/>
            <a:ahLst/>
            <a:cxnLst/>
            <a:rect r="r" b="b" t="t" l="l"/>
            <a:pathLst>
              <a:path h="5574546" w="6097977">
                <a:moveTo>
                  <a:pt x="0" y="0"/>
                </a:moveTo>
                <a:lnTo>
                  <a:pt x="6097977" y="0"/>
                </a:lnTo>
                <a:lnTo>
                  <a:pt x="6097977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20930" y="1935718"/>
            <a:ext cx="3338132" cy="4114800"/>
          </a:xfrm>
          <a:custGeom>
            <a:avLst/>
            <a:gdLst/>
            <a:ahLst/>
            <a:cxnLst/>
            <a:rect r="r" b="b" t="t" l="l"/>
            <a:pathLst>
              <a:path h="4114800" w="3338132">
                <a:moveTo>
                  <a:pt x="0" y="0"/>
                </a:moveTo>
                <a:lnTo>
                  <a:pt x="3338131" y="0"/>
                </a:lnTo>
                <a:lnTo>
                  <a:pt x="33381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52873" y="6797400"/>
            <a:ext cx="10535127" cy="100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799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➡ Trung bình R² = 0.013 (~1.3%), RMSE ≈ 15.28 điểm</a:t>
            </a:r>
          </a:p>
          <a:p>
            <a:pPr algn="ctr">
              <a:lnSpc>
                <a:spcPts val="4199"/>
              </a:lnSpc>
            </a:pPr>
            <a:r>
              <a:rPr lang="en-US" b="true" sz="2799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➡ Sai số lớn (~±15 điểm) =&gt; mô hình không quá hiệu quả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9883" y="4190488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2"/>
                </a:lnTo>
                <a:lnTo>
                  <a:pt x="0" y="15267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92348" y="-10249370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3"/>
                </a:lnTo>
                <a:lnTo>
                  <a:pt x="0" y="1526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1691" y="283789"/>
            <a:ext cx="16204740" cy="744911"/>
            <a:chOff x="0" y="0"/>
            <a:chExt cx="21606320" cy="9932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49739" y="-66675"/>
              <a:ext cx="6888179" cy="622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ĐÁNH GIÁ HIỆU SUẤT</a:t>
              </a:r>
            </a:p>
          </p:txBody>
        </p:sp>
        <p:sp>
          <p:nvSpPr>
            <p:cNvPr name="AutoShape 6" id="6"/>
            <p:cNvSpPr/>
            <p:nvPr/>
          </p:nvSpPr>
          <p:spPr>
            <a:xfrm flipV="true">
              <a:off x="649739" y="772161"/>
              <a:ext cx="20956581" cy="0"/>
            </a:xfrm>
            <a:prstGeom prst="line">
              <a:avLst/>
            </a:prstGeom>
            <a:ln cap="flat" w="25400">
              <a:solidFill>
                <a:srgbClr val="5B9AD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551107"/>
              <a:ext cx="442108" cy="44210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9A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38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3225438" y="2118224"/>
            <a:ext cx="7779122" cy="7691607"/>
          </a:xfrm>
          <a:custGeom>
            <a:avLst/>
            <a:gdLst/>
            <a:ahLst/>
            <a:cxnLst/>
            <a:rect r="r" b="b" t="t" l="l"/>
            <a:pathLst>
              <a:path h="7691607" w="7779122">
                <a:moveTo>
                  <a:pt x="0" y="0"/>
                </a:moveTo>
                <a:lnTo>
                  <a:pt x="7779122" y="0"/>
                </a:lnTo>
                <a:lnTo>
                  <a:pt x="7779122" y="7691607"/>
                </a:lnTo>
                <a:lnTo>
                  <a:pt x="0" y="7691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8222" y="1729102"/>
            <a:ext cx="12085559" cy="341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Các feature đầu vào không đủ mạnh để dự đoán điểm số</a:t>
            </a:r>
          </a:p>
          <a:p>
            <a:pPr algn="l" marL="604516" indent="-302258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Không có thông tin liên quan đến học lực thực tế</a:t>
            </a:r>
          </a:p>
          <a:p>
            <a:pPr algn="l" marL="604516" indent="-302258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Ví dụ: thời gian học, điểm kiểm tra trước đó, tình trạng học thêm</a:t>
            </a:r>
          </a:p>
          <a:p>
            <a:pPr algn="l" marL="604516" indent="-302258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Một số feature có tác động nhưng không đáng kể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9883" y="4190488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2"/>
                </a:lnTo>
                <a:lnTo>
                  <a:pt x="0" y="15267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92348" y="-10249370"/>
            <a:ext cx="15376157" cy="15267242"/>
          </a:xfrm>
          <a:custGeom>
            <a:avLst/>
            <a:gdLst/>
            <a:ahLst/>
            <a:cxnLst/>
            <a:rect r="r" b="b" t="t" l="l"/>
            <a:pathLst>
              <a:path h="15267242" w="15376157">
                <a:moveTo>
                  <a:pt x="0" y="0"/>
                </a:moveTo>
                <a:lnTo>
                  <a:pt x="15376157" y="0"/>
                </a:lnTo>
                <a:lnTo>
                  <a:pt x="15376157" y="15267243"/>
                </a:lnTo>
                <a:lnTo>
                  <a:pt x="0" y="1526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1691" y="283789"/>
            <a:ext cx="16204740" cy="744911"/>
            <a:chOff x="0" y="0"/>
            <a:chExt cx="21606320" cy="9932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49739" y="-66675"/>
              <a:ext cx="6888179" cy="622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 LUẬN</a:t>
              </a:r>
            </a:p>
          </p:txBody>
        </p:sp>
        <p:sp>
          <p:nvSpPr>
            <p:cNvPr name="AutoShape 6" id="6"/>
            <p:cNvSpPr/>
            <p:nvPr/>
          </p:nvSpPr>
          <p:spPr>
            <a:xfrm flipV="true">
              <a:off x="649739" y="772161"/>
              <a:ext cx="20956581" cy="0"/>
            </a:xfrm>
            <a:prstGeom prst="line">
              <a:avLst/>
            </a:prstGeom>
            <a:ln cap="flat" w="25400">
              <a:solidFill>
                <a:srgbClr val="5B9AD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551107"/>
              <a:ext cx="442108" cy="44210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9A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38"/>
                  </a:lnSpc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4470976" y="2192523"/>
            <a:ext cx="13280351" cy="371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5"/>
              </a:lnSpc>
            </a:pPr>
            <a:r>
              <a:rPr lang="en-US" b="true" sz="2599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Random Forest không đạt hiệu quả với bộ feature hiện tại</a:t>
            </a:r>
          </a:p>
          <a:p>
            <a:pPr algn="l">
              <a:lnSpc>
                <a:spcPts val="6005"/>
              </a:lnSpc>
            </a:pPr>
            <a:r>
              <a:rPr lang="en-US" b="true" sz="2599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phản ánh thực tế: dữ liệu phi học thuật khó dự đoán kết quả học tập</a:t>
            </a:r>
          </a:p>
          <a:p>
            <a:pPr algn="l">
              <a:lnSpc>
                <a:spcPts val="6005"/>
              </a:lnSpc>
            </a:pPr>
            <a:r>
              <a:rPr lang="en-US" b="true" sz="2599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Hướng cải thiện:</a:t>
            </a:r>
          </a:p>
          <a:p>
            <a:pPr algn="l" marL="561337" indent="-280669" lvl="1">
              <a:lnSpc>
                <a:spcPts val="6005"/>
              </a:lnSpc>
              <a:buFont typeface="Arial"/>
              <a:buChar char="•"/>
            </a:pPr>
            <a:r>
              <a:rPr lang="en-US" b="true" sz="2599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Bổ sung các đặc trưng liên quan trực tiếp đến năng lực học sinh</a:t>
            </a:r>
          </a:p>
          <a:p>
            <a:pPr algn="l" marL="561337" indent="-280669" lvl="1">
              <a:lnSpc>
                <a:spcPts val="6005"/>
              </a:lnSpc>
              <a:buFont typeface="Arial"/>
              <a:buChar char="•"/>
            </a:pPr>
            <a:r>
              <a:rPr lang="en-US" b="true" sz="2599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Thử nghiệm các mô hình khác và phương pháp chọn đặc trưng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01691" y="1137631"/>
            <a:ext cx="5968744" cy="8011737"/>
          </a:xfrm>
          <a:custGeom>
            <a:avLst/>
            <a:gdLst/>
            <a:ahLst/>
            <a:cxnLst/>
            <a:rect r="r" b="b" t="t" l="l"/>
            <a:pathLst>
              <a:path h="8011737" w="5968744">
                <a:moveTo>
                  <a:pt x="0" y="0"/>
                </a:moveTo>
                <a:lnTo>
                  <a:pt x="5968744" y="0"/>
                </a:lnTo>
                <a:lnTo>
                  <a:pt x="5968744" y="8011738"/>
                </a:lnTo>
                <a:lnTo>
                  <a:pt x="0" y="8011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17725" y="-1813273"/>
            <a:ext cx="16141543" cy="16027207"/>
          </a:xfrm>
          <a:custGeom>
            <a:avLst/>
            <a:gdLst/>
            <a:ahLst/>
            <a:cxnLst/>
            <a:rect r="r" b="b" t="t" l="l"/>
            <a:pathLst>
              <a:path h="16027207" w="16141543">
                <a:moveTo>
                  <a:pt x="0" y="0"/>
                </a:moveTo>
                <a:lnTo>
                  <a:pt x="16141543" y="0"/>
                </a:lnTo>
                <a:lnTo>
                  <a:pt x="16141543" y="16027208"/>
                </a:lnTo>
                <a:lnTo>
                  <a:pt x="0" y="16027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429081">
            <a:off x="-11830446" y="-1659743"/>
            <a:ext cx="16141543" cy="16027207"/>
          </a:xfrm>
          <a:custGeom>
            <a:avLst/>
            <a:gdLst/>
            <a:ahLst/>
            <a:cxnLst/>
            <a:rect r="r" b="b" t="t" l="l"/>
            <a:pathLst>
              <a:path h="16027207" w="16141543">
                <a:moveTo>
                  <a:pt x="16141543" y="0"/>
                </a:moveTo>
                <a:lnTo>
                  <a:pt x="0" y="0"/>
                </a:lnTo>
                <a:lnTo>
                  <a:pt x="0" y="16027207"/>
                </a:lnTo>
                <a:lnTo>
                  <a:pt x="16141543" y="16027207"/>
                </a:lnTo>
                <a:lnTo>
                  <a:pt x="1614154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5350" y="8394559"/>
            <a:ext cx="2693309" cy="2639443"/>
          </a:xfrm>
          <a:custGeom>
            <a:avLst/>
            <a:gdLst/>
            <a:ahLst/>
            <a:cxnLst/>
            <a:rect r="r" b="b" t="t" l="l"/>
            <a:pathLst>
              <a:path h="2639443" w="2693309">
                <a:moveTo>
                  <a:pt x="0" y="0"/>
                </a:moveTo>
                <a:lnTo>
                  <a:pt x="2693309" y="0"/>
                </a:lnTo>
                <a:lnTo>
                  <a:pt x="2693309" y="2639443"/>
                </a:lnTo>
                <a:lnTo>
                  <a:pt x="0" y="26394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486744" y="538863"/>
            <a:ext cx="11959328" cy="8719437"/>
          </a:xfrm>
          <a:custGeom>
            <a:avLst/>
            <a:gdLst/>
            <a:ahLst/>
            <a:cxnLst/>
            <a:rect r="r" b="b" t="t" l="l"/>
            <a:pathLst>
              <a:path h="8719437" w="11959328">
                <a:moveTo>
                  <a:pt x="0" y="0"/>
                </a:moveTo>
                <a:lnTo>
                  <a:pt x="11959328" y="0"/>
                </a:lnTo>
                <a:lnTo>
                  <a:pt x="11959328" y="8719437"/>
                </a:lnTo>
                <a:lnTo>
                  <a:pt x="0" y="8719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41928" y="3395439"/>
            <a:ext cx="12604144" cy="1748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64"/>
              </a:lnSpc>
              <a:spcBef>
                <a:spcPct val="0"/>
              </a:spcBef>
            </a:pPr>
            <a:r>
              <a:rPr lang="en-US" sz="13033" strike="noStrike" u="none">
                <a:solidFill>
                  <a:srgbClr val="7CD3ED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DAGoykFAKT0</dc:identifier>
  <dcterms:modified xsi:type="dcterms:W3CDTF">2011-08-01T06:04:30Z</dcterms:modified>
  <cp:revision>1</cp:revision>
  <dc:title>Bản sao của SÁNG TẠO SINH VIÊN 2025</dc:title>
</cp:coreProperties>
</file>